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3917"/>
    <a:srgbClr val="2E4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 autoAdjust="0"/>
  </p:normalViewPr>
  <p:slideViewPr>
    <p:cSldViewPr snapToGrid="0">
      <p:cViewPr varScale="1">
        <p:scale>
          <a:sx n="88" d="100"/>
          <a:sy n="88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22994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5" name="Marcador de título 1"/>
          <p:cNvSpPr txBox="1">
            <a:spLocks/>
          </p:cNvSpPr>
          <p:nvPr userDrawn="1"/>
        </p:nvSpPr>
        <p:spPr>
          <a:xfrm>
            <a:off x="0" y="6556786"/>
            <a:ext cx="12192000" cy="311972"/>
          </a:xfrm>
          <a:prstGeom prst="rect">
            <a:avLst/>
          </a:prstGeom>
          <a:solidFill>
            <a:srgbClr val="253917"/>
          </a:solidFill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 smtClean="0">
                <a:solidFill>
                  <a:schemeClr val="bg1"/>
                </a:solidFill>
                <a:latin typeface="+mn-lt"/>
              </a:rPr>
              <a:t>www.uexternado.edu.co</a:t>
            </a:r>
            <a:endParaRPr lang="es-CO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0382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425940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883049"/>
            <a:ext cx="10515600" cy="32939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ítulo 1"/>
          <p:cNvSpPr txBox="1">
            <a:spLocks/>
          </p:cNvSpPr>
          <p:nvPr userDrawn="1"/>
        </p:nvSpPr>
        <p:spPr>
          <a:xfrm>
            <a:off x="0" y="6556786"/>
            <a:ext cx="12192000" cy="311972"/>
          </a:xfrm>
          <a:prstGeom prst="rect">
            <a:avLst/>
          </a:prstGeom>
          <a:solidFill>
            <a:srgbClr val="253917"/>
          </a:solidFill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 smtClean="0">
                <a:solidFill>
                  <a:schemeClr val="bg1"/>
                </a:solidFill>
                <a:latin typeface="+mn-lt"/>
              </a:rPr>
              <a:t>www.uexternado.edu.co</a:t>
            </a:r>
            <a:endParaRPr lang="es-CO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799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33350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346089"/>
            <a:ext cx="10515600" cy="174356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5" name="Marcador de título 1"/>
          <p:cNvSpPr txBox="1">
            <a:spLocks/>
          </p:cNvSpPr>
          <p:nvPr userDrawn="1"/>
        </p:nvSpPr>
        <p:spPr>
          <a:xfrm>
            <a:off x="0" y="6556786"/>
            <a:ext cx="12192000" cy="311972"/>
          </a:xfrm>
          <a:prstGeom prst="rect">
            <a:avLst/>
          </a:prstGeom>
          <a:solidFill>
            <a:srgbClr val="253917"/>
          </a:solidFill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 smtClean="0">
                <a:solidFill>
                  <a:schemeClr val="bg1"/>
                </a:solidFill>
                <a:latin typeface="+mn-lt"/>
              </a:rPr>
              <a:t>www.uexternado.edu.co</a:t>
            </a:r>
            <a:endParaRPr lang="es-CO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898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65821"/>
            <a:ext cx="10515600" cy="1325563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2809722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3716977"/>
            <a:ext cx="5157787" cy="2472686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282480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3716977"/>
            <a:ext cx="5183188" cy="2472686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42467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5365" y="2169113"/>
            <a:ext cx="10261270" cy="1325563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12192000" cy="365125"/>
          </a:xfrm>
          <a:prstGeom prst="rect">
            <a:avLst/>
          </a:prstGeom>
        </p:spPr>
        <p:txBody>
          <a:bodyPr/>
          <a:lstStyle/>
          <a:p>
            <a:fld id="{03A165A9-EC86-4F72-BC40-81697DF8B960}" type="datetimeFigureOut">
              <a:rPr lang="es-CO" smtClean="0"/>
              <a:t>01/08/2016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4D8D4B-5EFD-4F73-9506-D559AA7C9E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8996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891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1478506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1478507"/>
            <a:ext cx="6172200" cy="43825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3173506"/>
            <a:ext cx="3932237" cy="26954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93760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1376979"/>
            <a:ext cx="3932237" cy="202235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1376979"/>
            <a:ext cx="6172200" cy="44840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3467594"/>
            <a:ext cx="3932237" cy="24013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08081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850776"/>
            <a:ext cx="10515600" cy="3473649"/>
          </a:xfrm>
        </p:spPr>
        <p:txBody>
          <a:bodyPr vert="eaVert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51494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1280159"/>
            <a:ext cx="2628900" cy="4896803"/>
          </a:xfrm>
        </p:spPr>
        <p:txBody>
          <a:bodyPr vert="eaVert"/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280159"/>
            <a:ext cx="7734300" cy="489680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0337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36" y="191041"/>
            <a:ext cx="1926515" cy="875408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644523" y="1362550"/>
            <a:ext cx="82305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2688112"/>
            <a:ext cx="10515600" cy="3636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  <p:cxnSp>
        <p:nvCxnSpPr>
          <p:cNvPr id="6" name="Conector recto 5"/>
          <p:cNvCxnSpPr/>
          <p:nvPr userDrawn="1"/>
        </p:nvCxnSpPr>
        <p:spPr>
          <a:xfrm>
            <a:off x="247426" y="1172585"/>
            <a:ext cx="11747350" cy="21516"/>
          </a:xfrm>
          <a:prstGeom prst="line">
            <a:avLst/>
          </a:prstGeom>
          <a:ln w="9525">
            <a:solidFill>
              <a:srgbClr val="2539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cid:3371724569_1246266"/>
          <p:cNvPicPr/>
          <p:nvPr userDrawn="1"/>
        </p:nvPicPr>
        <p:blipFill rotWithShape="1">
          <a:blip r:embed="rId13" cstate="print"/>
          <a:srcRect l="40381" t="1" r="620" b="-1"/>
          <a:stretch/>
        </p:blipFill>
        <p:spPr bwMode="auto">
          <a:xfrm>
            <a:off x="2323651" y="191041"/>
            <a:ext cx="3079601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Marcador de título 1"/>
          <p:cNvSpPr txBox="1">
            <a:spLocks/>
          </p:cNvSpPr>
          <p:nvPr userDrawn="1"/>
        </p:nvSpPr>
        <p:spPr>
          <a:xfrm>
            <a:off x="0" y="6556786"/>
            <a:ext cx="12192000" cy="311972"/>
          </a:xfrm>
          <a:prstGeom prst="rect">
            <a:avLst/>
          </a:prstGeom>
          <a:solidFill>
            <a:srgbClr val="253917"/>
          </a:solidFill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 smtClean="0">
                <a:solidFill>
                  <a:schemeClr val="bg1"/>
                </a:solidFill>
                <a:latin typeface="+mn-lt"/>
              </a:rPr>
              <a:t>www.uexternado.edu.co</a:t>
            </a:r>
            <a:endParaRPr lang="es-CO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7125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2015-07-31%20RESIDENTES.pptx#-1,4,Presentaci&#243;n de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cidinn@uexternado.edu.c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uexternado.edu.c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dernegocios@uexternado.edu.co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dernegocios@uexternado.edu.c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069419"/>
          </a:xfrm>
        </p:spPr>
        <p:txBody>
          <a:bodyPr>
            <a:normAutofit fontScale="92500" lnSpcReduction="10000"/>
          </a:bodyPr>
          <a:lstStyle/>
          <a:p>
            <a:r>
              <a:rPr lang="es-CO" sz="3000" dirty="0" smtClean="0"/>
              <a:t>I JORNADAS DE ARBITRAJE NACIONAL E INTERNACIONAL</a:t>
            </a:r>
          </a:p>
          <a:p>
            <a:r>
              <a:rPr lang="es-CO" dirty="0" smtClean="0"/>
              <a:t>Discusiones alrededor del Arbitraje</a:t>
            </a:r>
          </a:p>
          <a:p>
            <a:r>
              <a:rPr lang="es-CO" dirty="0" smtClean="0"/>
              <a:t>14 de septiembre de 2016</a:t>
            </a:r>
          </a:p>
          <a:p>
            <a:r>
              <a:rPr lang="es-CO" dirty="0" smtClean="0"/>
              <a:t>Universidad Externado de Colombia</a:t>
            </a:r>
          </a:p>
          <a:p>
            <a:r>
              <a:rPr lang="es-CO" dirty="0" smtClean="0"/>
              <a:t>Auditorio D-200</a:t>
            </a:r>
            <a:endParaRPr lang="es-CO" dirty="0"/>
          </a:p>
        </p:txBody>
      </p:sp>
      <p:sp>
        <p:nvSpPr>
          <p:cNvPr id="4" name="Subtítulo 3"/>
          <p:cNvSpPr>
            <a:spLocks noGrp="1"/>
          </p:cNvSpPr>
          <p:nvPr>
            <p:ph type="ctrTitle"/>
          </p:nvPr>
        </p:nvSpPr>
        <p:spPr>
          <a:xfrm>
            <a:off x="1524000" y="2694213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83F22"/>
                </a:solidFill>
              </a:rPr>
              <a:t>Instructivo de </a:t>
            </a:r>
            <a:r>
              <a:rPr lang="es-ES" b="1" dirty="0" smtClean="0">
                <a:solidFill>
                  <a:srgbClr val="083F22"/>
                </a:solidFill>
              </a:rPr>
              <a:t>pago</a:t>
            </a:r>
            <a:endParaRPr lang="es-ES" b="1" dirty="0" smtClean="0">
              <a:solidFill>
                <a:srgbClr val="083F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65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CO" sz="3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Tarifa </a:t>
            </a:r>
            <a:r>
              <a:rPr lang="es-ES" sz="3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plena: </a:t>
            </a:r>
            <a:r>
              <a:rPr lang="es-ES" sz="3200" b="1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$300.000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s-ES" sz="3200" dirty="0" smtClean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ES" sz="32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Tarifas </a:t>
            </a:r>
            <a:r>
              <a:rPr lang="es-ES" sz="3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especiales: </a:t>
            </a:r>
            <a:endParaRPr lang="es-ES" sz="30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s-ES" sz="30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Tarifa para pago antes del </a:t>
            </a:r>
            <a:r>
              <a:rPr lang="es-ES" sz="30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14 </a:t>
            </a:r>
            <a:r>
              <a:rPr lang="es-ES" sz="30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de </a:t>
            </a:r>
            <a:r>
              <a:rPr lang="es-ES" sz="30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agosto de 2016: </a:t>
            </a:r>
            <a:r>
              <a:rPr lang="es-ES" sz="3000" b="1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$250.000 </a:t>
            </a:r>
            <a:endParaRPr lang="es-ES" sz="30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s-ES" sz="30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Estudiantes </a:t>
            </a:r>
            <a:r>
              <a:rPr lang="es-ES" sz="30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de pregrado de cualquier universidad (con carné vigente): </a:t>
            </a:r>
            <a:r>
              <a:rPr lang="es-ES" sz="3000" b="1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$50.000</a:t>
            </a:r>
            <a:endParaRPr lang="es-ES" sz="30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lvl="0">
              <a:lnSpc>
                <a:spcPct val="120000"/>
              </a:lnSpc>
              <a:defRPr/>
            </a:pPr>
            <a:endParaRPr lang="es-CO" dirty="0"/>
          </a:p>
        </p:txBody>
      </p:sp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38200" y="17655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000" dirty="0" smtClean="0">
                <a:solidFill>
                  <a:srgbClr val="005C00"/>
                </a:solidFill>
                <a:latin typeface="Cambria"/>
                <a:cs typeface="Cambria"/>
              </a:rPr>
              <a:t>¿Cuál es el valor a cancelar?</a:t>
            </a:r>
            <a:endParaRPr lang="es-CO" sz="4000" dirty="0">
              <a:solidFill>
                <a:srgbClr val="005C00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182578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838200" y="17655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000" dirty="0" smtClean="0">
                <a:solidFill>
                  <a:srgbClr val="083F22"/>
                </a:solidFill>
                <a:latin typeface="Cambria"/>
                <a:cs typeface="Cambria"/>
              </a:rPr>
              <a:t>Medios de pago </a:t>
            </a:r>
          </a:p>
        </p:txBody>
      </p:sp>
      <p:sp>
        <p:nvSpPr>
          <p:cNvPr id="5" name="Marcador de contenido 4"/>
          <p:cNvSpPr txBox="1">
            <a:spLocks noGrp="1"/>
          </p:cNvSpPr>
          <p:nvPr>
            <p:ph idx="1"/>
          </p:nvPr>
        </p:nvSpPr>
        <p:spPr>
          <a:xfrm>
            <a:off x="838200" y="2883049"/>
            <a:ext cx="10515600" cy="372512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>
              <a:buFont typeface="Cambria" panose="02040503050406030204" pitchFamily="18" charset="0"/>
              <a:buChar char="−"/>
              <a:defRPr/>
            </a:pPr>
            <a:r>
              <a:rPr lang="es-CO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Efectivo, tarjeta de crédito o debito, en oficina de Pagaduría UEC. [</a:t>
            </a:r>
            <a:r>
              <a:rPr lang="es-CO" i="1" dirty="0" smtClean="0">
                <a:solidFill>
                  <a:sysClr val="windowText" lastClr="000000"/>
                </a:solidFill>
                <a:latin typeface="Cambria" panose="02040503050406030204" pitchFamily="18" charset="0"/>
                <a:hlinkClick r:id="rId2" action="ppaction://hlinkpres?slideindex=4&amp;slidetitle=Presentación de PowerPoint"/>
              </a:rPr>
              <a:t>Ir</a:t>
            </a:r>
            <a:r>
              <a:rPr lang="es-CO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]</a:t>
            </a:r>
          </a:p>
          <a:p>
            <a:pPr algn="just" fontAlgn="base">
              <a:buFont typeface="Cambria" panose="02040503050406030204" pitchFamily="18" charset="0"/>
              <a:buChar char="−"/>
              <a:defRPr/>
            </a:pPr>
            <a:endParaRPr lang="es-CO" dirty="0" smtClean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algn="just" fontAlgn="base">
              <a:buFont typeface="Cambria" panose="02040503050406030204" pitchFamily="18" charset="0"/>
              <a:buChar char="−"/>
              <a:defRPr/>
            </a:pPr>
            <a:r>
              <a:rPr lang="es-CO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Carta de compromiso de empresas que patrocinen a sus funcionarios. [</a:t>
            </a:r>
            <a:r>
              <a:rPr lang="es-CO" i="1" dirty="0" smtClean="0">
                <a:solidFill>
                  <a:sysClr val="windowText" lastClr="000000"/>
                </a:solidFill>
                <a:latin typeface="Cambria" panose="02040503050406030204" pitchFamily="18" charset="0"/>
                <a:hlinkClick r:id="rId3" action="ppaction://hlinksldjump"/>
              </a:rPr>
              <a:t>Ir</a:t>
            </a:r>
            <a:r>
              <a:rPr lang="es-CO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]</a:t>
            </a:r>
          </a:p>
          <a:p>
            <a:pPr algn="just" fontAlgn="base">
              <a:buFont typeface="Cambria" panose="02040503050406030204" pitchFamily="18" charset="0"/>
              <a:buChar char="−"/>
              <a:defRPr/>
            </a:pPr>
            <a:endParaRPr lang="es-CO" dirty="0" smtClean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algn="just" fontAlgn="base">
              <a:buFont typeface="Cambria" panose="02040503050406030204" pitchFamily="18" charset="0"/>
              <a:buChar char="−"/>
              <a:defRPr/>
            </a:pPr>
            <a:r>
              <a:rPr lang="es-CO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Consignación bancaria. [</a:t>
            </a:r>
            <a:r>
              <a:rPr lang="es-CO" i="1" dirty="0" smtClean="0">
                <a:solidFill>
                  <a:sysClr val="windowText" lastClr="000000"/>
                </a:solidFill>
                <a:latin typeface="Cambria" panose="02040503050406030204" pitchFamily="18" charset="0"/>
                <a:hlinkClick r:id="rId4" action="ppaction://hlinksldjump"/>
              </a:rPr>
              <a:t>Ir</a:t>
            </a:r>
            <a:r>
              <a:rPr lang="es-CO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]</a:t>
            </a:r>
          </a:p>
          <a:p>
            <a:pPr algn="just" fontAlgn="base">
              <a:buFont typeface="Cambria" panose="02040503050406030204" pitchFamily="18" charset="0"/>
              <a:buChar char="−"/>
              <a:defRPr/>
            </a:pPr>
            <a:endParaRPr lang="es-CO" sz="20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152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>
                <a:solidFill>
                  <a:srgbClr val="083F22"/>
                </a:solidFill>
                <a:latin typeface="Cambria"/>
                <a:cs typeface="Cambria"/>
              </a:rPr>
              <a:t>Medio de pago: </a:t>
            </a:r>
            <a:br>
              <a:rPr lang="es-CO" dirty="0">
                <a:solidFill>
                  <a:srgbClr val="083F22"/>
                </a:solidFill>
                <a:latin typeface="Cambria"/>
                <a:cs typeface="Cambria"/>
              </a:rPr>
            </a:br>
            <a:r>
              <a:rPr lang="es-CO" dirty="0">
                <a:solidFill>
                  <a:srgbClr val="083F22"/>
                </a:solidFill>
                <a:latin typeface="Cambria"/>
                <a:cs typeface="Cambria"/>
              </a:rPr>
              <a:t>Efectivo, tarjeta de crédito o débito</a:t>
            </a:r>
            <a:r>
              <a:rPr lang="es-CO" sz="4800" dirty="0">
                <a:solidFill>
                  <a:srgbClr val="083F22"/>
                </a:solidFill>
                <a:latin typeface="Cambria"/>
                <a:cs typeface="Cambria"/>
              </a:rPr>
              <a:t/>
            </a:r>
            <a:br>
              <a:rPr lang="es-CO" sz="4800" dirty="0">
                <a:solidFill>
                  <a:srgbClr val="083F22"/>
                </a:solidFill>
                <a:latin typeface="Cambria"/>
                <a:cs typeface="Cambria"/>
              </a:rPr>
            </a:b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430379"/>
            <a:ext cx="10515600" cy="4066674"/>
          </a:xfrm>
        </p:spPr>
        <p:txBody>
          <a:bodyPr>
            <a:normAutofit/>
          </a:bodyPr>
          <a:lstStyle/>
          <a:p>
            <a:pPr lvl="0" algn="just" fontAlgn="base">
              <a:buFont typeface="Cambria" panose="02040503050406030204" pitchFamily="18" charset="0"/>
              <a:buChar char="−"/>
              <a:defRPr/>
            </a:pPr>
            <a:r>
              <a:rPr lang="es-CO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Pago  presencial en efectivo, o a través de tarjetas de crédito (</a:t>
            </a:r>
            <a:r>
              <a:rPr lang="es-CO" sz="2400" dirty="0" err="1">
                <a:solidFill>
                  <a:sysClr val="windowText" lastClr="000000"/>
                </a:solidFill>
                <a:latin typeface="Cambria" panose="02040503050406030204" pitchFamily="18" charset="0"/>
              </a:rPr>
              <a:t>Diners</a:t>
            </a:r>
            <a:r>
              <a:rPr lang="es-CO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, Visa, American Express y Master </a:t>
            </a:r>
            <a:r>
              <a:rPr lang="es-CO" sz="2400" dirty="0" err="1">
                <a:solidFill>
                  <a:sysClr val="windowText" lastClr="000000"/>
                </a:solidFill>
                <a:latin typeface="Cambria" panose="02040503050406030204" pitchFamily="18" charset="0"/>
              </a:rPr>
              <a:t>Card</a:t>
            </a:r>
            <a:r>
              <a:rPr lang="es-CO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) y débito (Master </a:t>
            </a:r>
            <a:r>
              <a:rPr lang="es-CO" sz="2400" dirty="0" err="1">
                <a:solidFill>
                  <a:sysClr val="windowText" lastClr="000000"/>
                </a:solidFill>
                <a:latin typeface="Cambria" panose="02040503050406030204" pitchFamily="18" charset="0"/>
              </a:rPr>
              <a:t>Card</a:t>
            </a:r>
            <a:r>
              <a:rPr lang="es-CO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), mediante datafono en la ventanilla de la oficina de la PAGADURÍA de la Universidad.</a:t>
            </a:r>
          </a:p>
          <a:p>
            <a:pPr lvl="0" algn="just" fontAlgn="base">
              <a:buFont typeface="Cambria" panose="02040503050406030204" pitchFamily="18" charset="0"/>
              <a:buChar char="−"/>
              <a:defRPr/>
            </a:pPr>
            <a:r>
              <a:rPr lang="es-CO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Pagos no presenciales vía telefónica con tarjeta de crédito (</a:t>
            </a:r>
            <a:r>
              <a:rPr lang="es-CO" sz="2400" dirty="0" err="1">
                <a:solidFill>
                  <a:sysClr val="windowText" lastClr="000000"/>
                </a:solidFill>
                <a:latin typeface="Cambria" panose="02040503050406030204" pitchFamily="18" charset="0"/>
              </a:rPr>
              <a:t>Diners</a:t>
            </a:r>
            <a:r>
              <a:rPr lang="es-CO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, Visa, American Express). Comuníquese con la Oficina de PAGADURÍA de la Universidad, PBX (1) 342 0288 – 341 9900, ext. 4119</a:t>
            </a:r>
            <a:r>
              <a:rPr lang="es-ES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. </a:t>
            </a:r>
          </a:p>
          <a:p>
            <a:pPr marL="0" lvl="0" indent="0" algn="just" fontAlgn="base">
              <a:buNone/>
              <a:defRPr/>
            </a:pPr>
            <a:endParaRPr lang="es-CO" sz="2400" b="1" i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marL="0" lvl="0" indent="0" algn="just" defTabSz="457200" fontAlgn="base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CO" sz="2300" b="1" i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Importante: </a:t>
            </a:r>
            <a:r>
              <a:rPr lang="es-CO" sz="23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La oficina de PAGADURÍA de la Universidad, está ubicada en la Calle 12 No. 1 – 17 Este, Bloque A, Piso 4º. </a:t>
            </a:r>
            <a:r>
              <a:rPr lang="es-CO" sz="2300" u="sng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Horario de atención</a:t>
            </a:r>
            <a:r>
              <a:rPr lang="es-CO" sz="23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, lunes a viernes de 7:30 a.m. a 6:00 p.m. jornada continua; sábados de 9:00 a.m. a 12:00 m.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76631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>
                <a:solidFill>
                  <a:srgbClr val="083F22"/>
                </a:solidFill>
                <a:latin typeface="Cambria"/>
                <a:cs typeface="Cambria"/>
              </a:rPr>
              <a:t>Medio de pago: </a:t>
            </a:r>
            <a:br>
              <a:rPr lang="es-CO" dirty="0">
                <a:solidFill>
                  <a:srgbClr val="083F22"/>
                </a:solidFill>
                <a:latin typeface="Cambria"/>
                <a:cs typeface="Cambria"/>
              </a:rPr>
            </a:br>
            <a:r>
              <a:rPr lang="es-CO" dirty="0">
                <a:solidFill>
                  <a:srgbClr val="083F22"/>
                </a:solidFill>
                <a:latin typeface="Cambria"/>
                <a:cs typeface="Cambria"/>
              </a:rPr>
              <a:t>Carta de compromiso</a:t>
            </a:r>
            <a:br>
              <a:rPr lang="es-CO" dirty="0">
                <a:solidFill>
                  <a:srgbClr val="083F22"/>
                </a:solidFill>
                <a:latin typeface="Cambria"/>
                <a:cs typeface="Cambria"/>
              </a:rPr>
            </a:b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382253"/>
            <a:ext cx="10515600" cy="4211052"/>
          </a:xfrm>
        </p:spPr>
        <p:txBody>
          <a:bodyPr>
            <a:normAutofit fontScale="92500"/>
          </a:bodyPr>
          <a:lstStyle/>
          <a:p>
            <a:pPr marL="0" lvl="0" indent="0" algn="just">
              <a:buNone/>
              <a:defRPr/>
            </a:pPr>
            <a:r>
              <a:rPr lang="es-CO" sz="2400" dirty="0">
                <a:solidFill>
                  <a:prstClr val="black"/>
                </a:solidFill>
                <a:latin typeface="Cambria" panose="02040503050406030204" pitchFamily="18" charset="0"/>
              </a:rPr>
              <a:t>Las empresas o instituciones que patrocinen a sus funcionarios, podrán solicitar la elaboración de factura mediante comunicación o carta de compromiso firmada por el representante legal u ordenador del gasto de la empresa.*</a:t>
            </a:r>
          </a:p>
          <a:p>
            <a:pPr marL="457200" lvl="1" indent="0" algn="just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es-CO" sz="2200" dirty="0">
                <a:solidFill>
                  <a:prstClr val="black"/>
                </a:solidFill>
                <a:latin typeface="Cambria" panose="02040503050406030204" pitchFamily="18" charset="0"/>
              </a:rPr>
              <a:t>Indicar en la comunicación: Razón social; NIT; nombres y documento de identificación de los participantes; persona de contacto, dirección, teléfono y correo electrónico. </a:t>
            </a:r>
          </a:p>
          <a:p>
            <a:pPr marL="457200" lvl="1" indent="0" algn="just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es-CO" sz="2200" dirty="0">
                <a:solidFill>
                  <a:prstClr val="black"/>
                </a:solidFill>
                <a:latin typeface="Cambria" panose="02040503050406030204" pitchFamily="18" charset="0"/>
              </a:rPr>
              <a:t>Adjuntar: copia del RUT y del certificado de existencia y representación de la empresa patrocinadora; orden de servicio (si aplica).</a:t>
            </a:r>
          </a:p>
          <a:p>
            <a:pPr marL="0" lvl="0" indent="0" algn="just">
              <a:buNone/>
              <a:defRPr/>
            </a:pPr>
            <a:r>
              <a:rPr lang="es-CO" sz="2400" dirty="0">
                <a:solidFill>
                  <a:prstClr val="black"/>
                </a:solidFill>
                <a:latin typeface="Cambria" panose="02040503050406030204" pitchFamily="18" charset="0"/>
              </a:rPr>
              <a:t>Remita la comunicación y sus anexos al correo electrónico </a:t>
            </a:r>
            <a:r>
              <a:rPr lang="es-CO" sz="2400" dirty="0" smtClean="0">
                <a:solidFill>
                  <a:prstClr val="black"/>
                </a:solidFill>
                <a:latin typeface="Cambria" panose="02040503050406030204" pitchFamily="18" charset="0"/>
                <a:hlinkClick r:id="rId2"/>
              </a:rPr>
              <a:t>dernegocios@uexternado.edu.co</a:t>
            </a:r>
            <a:r>
              <a:rPr lang="es-CO" sz="2400" dirty="0">
                <a:solidFill>
                  <a:prstClr val="black"/>
                </a:solidFill>
                <a:latin typeface="Cambria" panose="02040503050406030204" pitchFamily="18" charset="0"/>
              </a:rPr>
              <a:t>. Posteriormente, la Universidad facturará el valor total. </a:t>
            </a: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s-CO" sz="1600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CO" sz="1600" dirty="0">
                <a:solidFill>
                  <a:prstClr val="black"/>
                </a:solidFill>
                <a:latin typeface="Cambria" panose="02040503050406030204" pitchFamily="18" charset="0"/>
              </a:rPr>
              <a:t>* Si el participante desempeña alguno de estos cargos, se requiere que la carta esté firmada por otra persona que sea suplente y tenga asignadas estas responsabilidades.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98788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>
                <a:solidFill>
                  <a:srgbClr val="083F22"/>
                </a:solidFill>
                <a:latin typeface="Cambria"/>
                <a:cs typeface="Cambria"/>
              </a:rPr>
              <a:t>Medio de pago: </a:t>
            </a:r>
            <a:br>
              <a:rPr lang="es-CO" dirty="0">
                <a:solidFill>
                  <a:srgbClr val="083F22"/>
                </a:solidFill>
                <a:latin typeface="Cambria"/>
                <a:cs typeface="Cambria"/>
              </a:rPr>
            </a:br>
            <a:r>
              <a:rPr lang="es-CO" dirty="0">
                <a:solidFill>
                  <a:srgbClr val="083F22"/>
                </a:solidFill>
                <a:latin typeface="Cambria"/>
                <a:cs typeface="Cambria"/>
              </a:rPr>
              <a:t>Consignación bancaria</a:t>
            </a:r>
            <a:r>
              <a:rPr lang="es-CO" sz="4800" dirty="0">
                <a:solidFill>
                  <a:srgbClr val="083F22"/>
                </a:solidFill>
                <a:latin typeface="Cambria"/>
                <a:cs typeface="Cambria"/>
              </a:rPr>
              <a:t/>
            </a:r>
            <a:br>
              <a:rPr lang="es-CO" sz="4800" dirty="0">
                <a:solidFill>
                  <a:srgbClr val="083F22"/>
                </a:solidFill>
                <a:latin typeface="Cambria"/>
                <a:cs typeface="Cambria"/>
              </a:rPr>
            </a:b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1633" y="2883049"/>
            <a:ext cx="6689956" cy="3293913"/>
          </a:xfrm>
        </p:spPr>
        <p:txBody>
          <a:bodyPr>
            <a:normAutofit lnSpcReduction="10000"/>
          </a:bodyPr>
          <a:lstStyle/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SzPct val="90000"/>
              <a:buNone/>
              <a:defRPr/>
            </a:pPr>
            <a:r>
              <a:rPr lang="es-CO" dirty="0">
                <a:solidFill>
                  <a:prstClr val="black"/>
                </a:solidFill>
                <a:latin typeface="Cambria" panose="02040503050406030204" pitchFamily="18" charset="0"/>
              </a:rPr>
              <a:t>Consignación en la cuenta de la Universidad en el Banco Davivienda con factura generada por la página web.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SzPct val="90000"/>
              <a:buNone/>
              <a:defRPr/>
            </a:pPr>
            <a:endParaRPr lang="es-CO" sz="2400" b="1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SzPct val="90000"/>
              <a:buNone/>
              <a:defRPr/>
            </a:pPr>
            <a:r>
              <a:rPr lang="es-CO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Instrucciones para generar factura en la página web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SzPct val="90000"/>
              <a:buNone/>
              <a:defRPr/>
            </a:pPr>
            <a:r>
              <a:rPr lang="es-CO" sz="2400" dirty="0">
                <a:solidFill>
                  <a:prstClr val="black"/>
                </a:solidFill>
                <a:latin typeface="Cambria" panose="02040503050406030204" pitchFamily="18" charset="0"/>
              </a:rPr>
              <a:t>Ingrese a la página web </a:t>
            </a:r>
            <a:r>
              <a:rPr lang="es-CO" sz="2400" u="sng" dirty="0">
                <a:solidFill>
                  <a:prstClr val="black"/>
                </a:solidFill>
                <a:latin typeface="Cambria" panose="02040503050406030204" pitchFamily="18" charset="0"/>
                <a:hlinkClick r:id="rId2"/>
              </a:rPr>
              <a:t>www.uexternado.edu.co</a:t>
            </a:r>
            <a:r>
              <a:rPr lang="es-CO" sz="2400" dirty="0">
                <a:solidFill>
                  <a:prstClr val="black"/>
                </a:solidFill>
                <a:latin typeface="Cambria" panose="02040503050406030204" pitchFamily="18" charset="0"/>
              </a:rPr>
              <a:t>, en el costado derecho de la página encontrará el botón “Factura para servicios adicionales”:</a:t>
            </a:r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156" y="2751503"/>
            <a:ext cx="4663844" cy="271295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800" y="3859706"/>
            <a:ext cx="358890" cy="49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16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99411"/>
            <a:ext cx="10515600" cy="4877551"/>
          </a:xfrm>
        </p:spPr>
        <p:txBody>
          <a:bodyPr>
            <a:normAutofit fontScale="92500" lnSpcReduction="20000"/>
          </a:bodyPr>
          <a:lstStyle/>
          <a:p>
            <a:pPr marL="457200" lvl="0" indent="-457200">
              <a:buFont typeface="Arial" panose="020B0604020202020204" pitchFamily="34" charset="0"/>
              <a:buAutoNum type="arabicPeriod"/>
              <a:defRPr/>
            </a:pPr>
            <a:r>
              <a:rPr lang="es-CO" sz="26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Identifíquese en el sistema. Seleccione si se encuentra registrado</a:t>
            </a:r>
          </a:p>
          <a:p>
            <a:pPr marL="0" lvl="0" indent="0">
              <a:buNone/>
              <a:defRPr/>
            </a:pPr>
            <a:r>
              <a:rPr lang="es-CO" sz="26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 </a:t>
            </a:r>
            <a:endParaRPr lang="es-CO" sz="26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  <a:defRPr/>
            </a:pPr>
            <a:endParaRPr lang="es-CO" sz="2600" b="1" u="sng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  <a:defRPr/>
            </a:pPr>
            <a:endParaRPr lang="es-CO" sz="2600" b="1" u="sng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  <a:defRPr/>
            </a:pPr>
            <a:endParaRPr lang="es-CO" sz="2600" b="1" u="sng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  <a:defRPr/>
            </a:pPr>
            <a:endParaRPr lang="es-CO" sz="2600" b="1" u="sng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  <a:defRPr/>
            </a:pPr>
            <a:endParaRPr lang="es-CO" sz="2600" b="1" u="sng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  <a:defRPr/>
            </a:pPr>
            <a:endParaRPr lang="es-CO" sz="2200" b="1" dirty="0" smtClean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  <a:defRPr/>
            </a:pPr>
            <a:endParaRPr lang="es-CO" sz="22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pPr marL="0" lvl="0" indent="0">
              <a:buNone/>
              <a:defRPr/>
            </a:pPr>
            <a:r>
              <a:rPr lang="es-CO" sz="2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Están registrados en el sistema los ESTUDIANTES. </a:t>
            </a:r>
            <a:r>
              <a:rPr lang="es-CO" sz="2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Es estudiante toda persona que haya cursado un programa de pregrado o posgrado en la Universidad.</a:t>
            </a:r>
          </a:p>
          <a:p>
            <a:pPr marL="0" lvl="0" indent="0">
              <a:buNone/>
              <a:defRPr/>
            </a:pPr>
            <a:r>
              <a:rPr lang="es-CO" sz="2600" dirty="0">
                <a:solidFill>
                  <a:sysClr val="windowText" lastClr="000000"/>
                </a:solidFill>
                <a:latin typeface="Cambria" panose="02040503050406030204" pitchFamily="18" charset="0"/>
                <a:sym typeface="Wingdings" panose="05000000000000000000" pitchFamily="2" charset="2"/>
                <a:hlinkClick r:id="" action="ppaction://noaction"/>
              </a:rPr>
              <a:t></a:t>
            </a:r>
            <a:r>
              <a:rPr lang="es-CO" sz="2600" dirty="0">
                <a:solidFill>
                  <a:sysClr val="windowText" lastClr="000000"/>
                </a:solidFill>
                <a:latin typeface="Cambria" panose="02040503050406030204" pitchFamily="18" charset="0"/>
                <a:sym typeface="Wingdings" panose="05000000000000000000" pitchFamily="2" charset="2"/>
                <a:hlinkClick r:id="rId2" action="ppaction://hlinksldjump"/>
              </a:rPr>
              <a:t>Continuar con instructivo para estudiantes</a:t>
            </a:r>
            <a:endParaRPr lang="es-CO" sz="2600" dirty="0">
              <a:solidFill>
                <a:sysClr val="windowText" lastClr="000000"/>
              </a:solidFill>
              <a:latin typeface="Cambria" panose="02040503050406030204" pitchFamily="18" charset="0"/>
              <a:sym typeface="Wingdings" panose="05000000000000000000" pitchFamily="2" charset="2"/>
            </a:endParaRPr>
          </a:p>
          <a:p>
            <a:pPr marL="0" lvl="0" indent="0">
              <a:buNone/>
              <a:defRPr/>
            </a:pPr>
            <a:r>
              <a:rPr lang="es-CO" sz="2600" dirty="0">
                <a:solidFill>
                  <a:sysClr val="windowText" lastClr="000000"/>
                </a:solidFill>
                <a:latin typeface="Cambria" panose="02040503050406030204" pitchFamily="18" charset="0"/>
                <a:sym typeface="Wingdings" panose="05000000000000000000" pitchFamily="2" charset="2"/>
                <a:hlinkClick r:id="" action="ppaction://noaction"/>
              </a:rPr>
              <a:t>Continuar con instructivo para NO estudiantes</a:t>
            </a:r>
            <a:endParaRPr lang="es-CO" sz="26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endParaRPr lang="es-CO" dirty="0"/>
          </a:p>
        </p:txBody>
      </p:sp>
      <p:pic>
        <p:nvPicPr>
          <p:cNvPr id="4" name="Imagen 3" descr="C:\Users\mariana.arias\Downloads\Captura de pantalla 2015-04-21 13.48.3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" t="3348" r="55212" b="48257"/>
          <a:stretch/>
        </p:blipFill>
        <p:spPr bwMode="auto">
          <a:xfrm>
            <a:off x="3557484" y="1701745"/>
            <a:ext cx="5077031" cy="27795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26701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23475"/>
            <a:ext cx="10515600" cy="4853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2400" dirty="0">
                <a:solidFill>
                  <a:prstClr val="black"/>
                </a:solidFill>
                <a:latin typeface="Cambria" panose="02040503050406030204" pitchFamily="18" charset="0"/>
              </a:rPr>
              <a:t>Los </a:t>
            </a:r>
            <a:r>
              <a:rPr lang="es-CO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ESTUDIANTES </a:t>
            </a:r>
            <a:r>
              <a:rPr lang="es-CO" sz="2400" dirty="0">
                <a:solidFill>
                  <a:prstClr val="black"/>
                </a:solidFill>
                <a:latin typeface="Cambria" panose="02040503050406030204" pitchFamily="18" charset="0"/>
              </a:rPr>
              <a:t>serán identificados con el número de documento de identidad. Ingrese el dato y presione el botón “entrar”.</a:t>
            </a:r>
            <a:endParaRPr lang="es-CO" sz="3200" dirty="0"/>
          </a:p>
        </p:txBody>
      </p:sp>
      <p:pic>
        <p:nvPicPr>
          <p:cNvPr id="4" name="Marcador de contenido 8" descr="C:\Users\mariana.arias\Downloads\Captura de pantalla 2015-04-21 13.53.14.png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" t="3222" r="50843" b="49628"/>
          <a:stretch/>
        </p:blipFill>
        <p:spPr bwMode="auto">
          <a:xfrm>
            <a:off x="2721143" y="2081463"/>
            <a:ext cx="6749714" cy="38587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755" y="5016798"/>
            <a:ext cx="413061" cy="29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669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6" descr="C:\Users\mariana.arias\Downloads\Captura de pantalla 2015-04-21 14.04.34.png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" t="7075" r="49221" b="29201"/>
          <a:stretch/>
        </p:blipFill>
        <p:spPr bwMode="auto">
          <a:xfrm>
            <a:off x="3128214" y="1937091"/>
            <a:ext cx="5691187" cy="36695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23475"/>
            <a:ext cx="10515600" cy="4853488"/>
          </a:xfrm>
        </p:spPr>
        <p:txBody>
          <a:bodyPr>
            <a:normAutofit fontScale="92500" lnSpcReduction="20000"/>
          </a:bodyPr>
          <a:lstStyle/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es-CO" sz="2600" dirty="0">
                <a:solidFill>
                  <a:prstClr val="black"/>
                </a:solidFill>
                <a:latin typeface="Cambria" panose="02040503050406030204" pitchFamily="18" charset="0"/>
              </a:rPr>
              <a:t>El sistema presentará la información de contacto del estudiante; favor diligencie los campos en blanco y seleccione continuar.</a:t>
            </a: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es-CO" dirty="0">
                <a:solidFill>
                  <a:prstClr val="black"/>
                </a:solidFill>
                <a:latin typeface="Cambria" panose="02040503050406030204" pitchFamily="18" charset="0"/>
              </a:rPr>
              <a:t/>
            </a:r>
            <a:br>
              <a:rPr lang="es-CO" dirty="0">
                <a:solidFill>
                  <a:prstClr val="black"/>
                </a:solidFill>
                <a:latin typeface="Cambria" panose="02040503050406030204" pitchFamily="18" charset="0"/>
              </a:rPr>
            </a:br>
            <a:endParaRPr lang="es-CO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endParaRPr lang="es-CO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endParaRPr lang="es-CO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endParaRPr lang="es-CO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endParaRPr lang="es-CO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endParaRPr lang="es-CO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endParaRPr lang="es-CO" dirty="0" smtClean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endParaRPr lang="es-CO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endParaRPr lang="es-CO" dirty="0" smtClean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endParaRPr lang="es-CO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endParaRPr lang="es-CO" dirty="0" smtClean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es-CO" sz="2600" dirty="0" smtClean="0">
                <a:solidFill>
                  <a:prstClr val="black"/>
                </a:solidFill>
                <a:latin typeface="Cambria" panose="02040503050406030204" pitchFamily="18" charset="0"/>
              </a:rPr>
              <a:t>Para </a:t>
            </a:r>
            <a:r>
              <a:rPr lang="es-CO" sz="2600" dirty="0">
                <a:solidFill>
                  <a:prstClr val="black"/>
                </a:solidFill>
                <a:latin typeface="Cambria" panose="02040503050406030204" pitchFamily="18" charset="0"/>
              </a:rPr>
              <a:t>continuar con la presentación, haga </a:t>
            </a:r>
            <a:r>
              <a:rPr lang="es-CO" sz="2600" i="1" dirty="0" err="1">
                <a:solidFill>
                  <a:prstClr val="black"/>
                </a:solidFill>
                <a:latin typeface="Cambria" panose="02040503050406030204" pitchFamily="18" charset="0"/>
              </a:rPr>
              <a:t>click</a:t>
            </a:r>
            <a:r>
              <a:rPr lang="es-CO" sz="260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s-CO" sz="2600" dirty="0">
                <a:solidFill>
                  <a:prstClr val="black"/>
                </a:solidFill>
                <a:latin typeface="Cambria" panose="02040503050406030204" pitchFamily="18" charset="0"/>
                <a:hlinkClick r:id="" action="ppaction://noaction"/>
              </a:rPr>
              <a:t>aquí</a:t>
            </a:r>
            <a:endParaRPr lang="es-CO" sz="2600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47161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23475"/>
            <a:ext cx="10515600" cy="4853488"/>
          </a:xfrm>
        </p:spPr>
        <p:txBody>
          <a:bodyPr/>
          <a:lstStyle/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CO" sz="2400" dirty="0">
                <a:solidFill>
                  <a:prstClr val="black"/>
                </a:solidFill>
                <a:latin typeface="Cambria" panose="02040503050406030204" pitchFamily="18" charset="0"/>
              </a:rPr>
              <a:t>En caso de no estar registrado, diligencie la información solicitada</a:t>
            </a:r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4" name="Marcador de contenido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" t="2824" r="50700" b="27781"/>
          <a:stretch/>
        </p:blipFill>
        <p:spPr>
          <a:xfrm>
            <a:off x="3157762" y="1844969"/>
            <a:ext cx="5876476" cy="450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096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75347"/>
            <a:ext cx="10515600" cy="4901615"/>
          </a:xfrm>
        </p:spPr>
        <p:txBody>
          <a:bodyPr/>
          <a:lstStyle/>
          <a:p>
            <a:pPr marL="0" lvl="0" indent="0">
              <a:buNone/>
            </a:pPr>
            <a:r>
              <a:rPr lang="es-CO" sz="2400" dirty="0">
                <a:solidFill>
                  <a:prstClr val="black"/>
                </a:solidFill>
                <a:latin typeface="Cambria" panose="02040503050406030204" pitchFamily="18" charset="0"/>
              </a:rPr>
              <a:t>2. En la pantalla se desplegará la lista de conceptos posibles a facturar.  Seleccione el recuadro </a:t>
            </a:r>
            <a:r>
              <a:rPr lang="es-CO" sz="2400" u="sng" dirty="0">
                <a:solidFill>
                  <a:prstClr val="black"/>
                </a:solidFill>
                <a:latin typeface="Cambria" panose="02040503050406030204" pitchFamily="18" charset="0"/>
              </a:rPr>
              <a:t>0013: EDUCACIÓN CONTINUADA.</a:t>
            </a:r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7932" t="9197" r="36604" b="38387"/>
          <a:stretch/>
        </p:blipFill>
        <p:spPr>
          <a:xfrm>
            <a:off x="2454442" y="2181726"/>
            <a:ext cx="7423484" cy="394635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633" y="5756069"/>
            <a:ext cx="413061" cy="29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85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75347"/>
            <a:ext cx="10515600" cy="49016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3. Tratándose de EDUCACIÓN CONTINUADA, el sistema desplegará </a:t>
            </a:r>
            <a:r>
              <a:rPr lang="es-CO" sz="24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un menú </a:t>
            </a:r>
            <a:r>
              <a:rPr lang="es-CO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adicional donde Ud. podrá seleccionar el curso a </a:t>
            </a:r>
            <a:r>
              <a:rPr lang="es-CO" sz="24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tomar:</a:t>
            </a:r>
          </a:p>
          <a:p>
            <a:pPr marL="0" indent="0" algn="ctr">
              <a:buNone/>
            </a:pPr>
            <a:r>
              <a:rPr lang="es-CO" sz="2400" u="sng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Código</a:t>
            </a:r>
            <a:r>
              <a:rPr lang="es-CO" sz="24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: 13001154 </a:t>
            </a:r>
            <a:r>
              <a:rPr lang="es-CO" sz="2400" u="sng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Nombre</a:t>
            </a:r>
            <a:r>
              <a:rPr lang="es-CO" sz="24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: Jornadas de Arbitraje Nacional</a:t>
            </a:r>
            <a:endParaRPr lang="es-CO" sz="2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7610" t="41740" r="14634" b="31148"/>
          <a:stretch/>
        </p:blipFill>
        <p:spPr>
          <a:xfrm>
            <a:off x="2653771" y="2553152"/>
            <a:ext cx="6884458" cy="278084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710" y="3943576"/>
            <a:ext cx="413061" cy="29688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54086" y="3921804"/>
            <a:ext cx="6694714" cy="2583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7083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75347"/>
            <a:ext cx="10515600" cy="4901615"/>
          </a:xfrm>
        </p:spPr>
        <p:txBody>
          <a:bodyPr/>
          <a:lstStyle/>
          <a:p>
            <a:pPr marL="0" lvl="0" indent="0" algn="just" defTabSz="457200">
              <a:lnSpc>
                <a:spcPct val="100000"/>
              </a:lnSpc>
              <a:spcBef>
                <a:spcPts val="2000"/>
              </a:spcBef>
              <a:buSzPct val="90000"/>
              <a:buNone/>
            </a:pPr>
            <a:r>
              <a:rPr lang="es-CO" sz="2400" dirty="0">
                <a:solidFill>
                  <a:prstClr val="black"/>
                </a:solidFill>
                <a:latin typeface="Cambria" panose="02040503050406030204" pitchFamily="18" charset="0"/>
              </a:rPr>
              <a:t>4. En la parte inferior de la pantalla se desplegará una lista con los valores a pagar de acuerdo con la tarifa aplicable. Seleccione el valor que </a:t>
            </a:r>
            <a:r>
              <a:rPr lang="es-CO" sz="2400" dirty="0" smtClean="0">
                <a:solidFill>
                  <a:prstClr val="black"/>
                </a:solidFill>
                <a:latin typeface="Cambria" panose="02040503050406030204" pitchFamily="18" charset="0"/>
              </a:rPr>
              <a:t>corresponda, y posteriormente haga clic en “</a:t>
            </a:r>
            <a:r>
              <a:rPr lang="es-CO" sz="2400" i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generar factura</a:t>
            </a:r>
            <a:r>
              <a:rPr lang="es-CO" sz="2400" dirty="0" smtClean="0">
                <a:solidFill>
                  <a:prstClr val="black"/>
                </a:solidFill>
                <a:latin typeface="Cambria" panose="02040503050406030204" pitchFamily="18" charset="0"/>
              </a:rPr>
              <a:t>”.</a:t>
            </a:r>
          </a:p>
          <a:p>
            <a:pPr marL="0" lvl="0" indent="0" algn="just" defTabSz="457200">
              <a:lnSpc>
                <a:spcPct val="100000"/>
              </a:lnSpc>
              <a:spcBef>
                <a:spcPts val="2000"/>
              </a:spcBef>
              <a:buSzPct val="90000"/>
              <a:buNone/>
            </a:pPr>
            <a:endParaRPr lang="es-CO" sz="2400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2000"/>
              </a:spcBef>
              <a:buSzPct val="90000"/>
              <a:buNone/>
            </a:pPr>
            <a:endParaRPr lang="es-CO" sz="2400" dirty="0" smtClean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2000"/>
              </a:spcBef>
              <a:buSzPct val="90000"/>
              <a:buNone/>
            </a:pPr>
            <a:r>
              <a:rPr lang="es-CO" sz="2400" dirty="0" smtClean="0">
                <a:solidFill>
                  <a:prstClr val="black"/>
                </a:solidFill>
                <a:latin typeface="Cambria" panose="02040503050406030204" pitchFamily="18" charset="0"/>
              </a:rPr>
              <a:t>Tarifa plena: $300.000</a:t>
            </a:r>
          </a:p>
          <a:p>
            <a:pPr marL="0" lvl="0" indent="0" algn="just" defTabSz="457200">
              <a:lnSpc>
                <a:spcPct val="100000"/>
              </a:lnSpc>
              <a:spcBef>
                <a:spcPts val="2000"/>
              </a:spcBef>
              <a:buSzPct val="90000"/>
              <a:buNone/>
            </a:pPr>
            <a:r>
              <a:rPr lang="es-CO" sz="2400" dirty="0" smtClean="0">
                <a:solidFill>
                  <a:prstClr val="black"/>
                </a:solidFill>
                <a:latin typeface="Cambria" panose="02040503050406030204" pitchFamily="18" charset="0"/>
              </a:rPr>
              <a:t>Para pagos antes del 14 de agosto de 2016: $250.000</a:t>
            </a:r>
          </a:p>
          <a:p>
            <a:pPr marL="0" lvl="0" indent="0" algn="just" defTabSz="457200">
              <a:lnSpc>
                <a:spcPct val="100000"/>
              </a:lnSpc>
              <a:spcBef>
                <a:spcPts val="2000"/>
              </a:spcBef>
              <a:buSzPct val="90000"/>
              <a:buNone/>
            </a:pPr>
            <a:r>
              <a:rPr lang="es-CO" sz="2400" dirty="0" smtClean="0">
                <a:solidFill>
                  <a:prstClr val="black"/>
                </a:solidFill>
                <a:latin typeface="Cambria" panose="02040503050406030204" pitchFamily="18" charset="0"/>
              </a:rPr>
              <a:t>Para estudiantes de pregrado con carné vigente: $50.000</a:t>
            </a:r>
            <a:endParaRPr lang="es-CO" sz="2400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1474" t="59778" r="12526" b="30865"/>
          <a:stretch/>
        </p:blipFill>
        <p:spPr>
          <a:xfrm>
            <a:off x="2839452" y="5581689"/>
            <a:ext cx="7010400" cy="80210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77746" y="5982741"/>
            <a:ext cx="1122948" cy="2413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17317" t="63594" r="64244" b="18455"/>
          <a:stretch/>
        </p:blipFill>
        <p:spPr>
          <a:xfrm>
            <a:off x="4690946" y="2417159"/>
            <a:ext cx="2810107" cy="153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91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4453" y="1732548"/>
            <a:ext cx="10515600" cy="4203783"/>
          </a:xfrm>
        </p:spPr>
        <p:txBody>
          <a:bodyPr>
            <a:normAutofit/>
          </a:bodyPr>
          <a:lstStyle/>
          <a:p>
            <a:pPr marL="0" lvl="0" indent="0" algn="just" defTabSz="457200">
              <a:lnSpc>
                <a:spcPct val="100000"/>
              </a:lnSpc>
              <a:spcBef>
                <a:spcPts val="2000"/>
              </a:spcBef>
              <a:buSzPct val="90000"/>
              <a:buNone/>
            </a:pPr>
            <a:r>
              <a:rPr lang="es-CO" sz="3200" dirty="0">
                <a:solidFill>
                  <a:prstClr val="black"/>
                </a:solidFill>
                <a:latin typeface="Cambria" panose="02040503050406030204" pitchFamily="18" charset="0"/>
              </a:rPr>
              <a:t>Finalmente, remita copia del comprobante de consignación, recibo de caja, autorización de transacción telefónica o carta de compromiso al correo electrónico </a:t>
            </a:r>
            <a:r>
              <a:rPr lang="es-CO" sz="3200" dirty="0" smtClean="0">
                <a:solidFill>
                  <a:prstClr val="black"/>
                </a:solidFill>
                <a:latin typeface="Cambria" panose="02040503050406030204" pitchFamily="18" charset="0"/>
                <a:hlinkClick r:id="rId2"/>
              </a:rPr>
              <a:t>dernegocios@uexternado.edu.co</a:t>
            </a:r>
            <a:r>
              <a:rPr lang="es-CO" sz="3200" dirty="0">
                <a:solidFill>
                  <a:prstClr val="black"/>
                </a:solidFill>
                <a:latin typeface="Cambria" panose="02040503050406030204" pitchFamily="18" charset="0"/>
              </a:rPr>
              <a:t>. </a:t>
            </a:r>
          </a:p>
          <a:p>
            <a:pPr marL="0" lvl="0" indent="0" algn="just" defTabSz="457200">
              <a:lnSpc>
                <a:spcPct val="100000"/>
              </a:lnSpc>
              <a:spcBef>
                <a:spcPts val="2000"/>
              </a:spcBef>
              <a:buSzPct val="90000"/>
              <a:buNone/>
            </a:pPr>
            <a:r>
              <a:rPr lang="es-CO" sz="3200" dirty="0">
                <a:solidFill>
                  <a:prstClr val="black"/>
                </a:solidFill>
                <a:latin typeface="Cambria" panose="02040503050406030204" pitchFamily="18" charset="0"/>
              </a:rPr>
              <a:t>En el caso que aplique </a:t>
            </a:r>
            <a:r>
              <a:rPr lang="es-CO" sz="3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la tarifa especial de estudiante de pregrado, </a:t>
            </a:r>
            <a:r>
              <a:rPr lang="es-CO" sz="3200" dirty="0">
                <a:solidFill>
                  <a:prstClr val="black"/>
                </a:solidFill>
                <a:latin typeface="Cambria" panose="02040503050406030204" pitchFamily="18" charset="0"/>
              </a:rPr>
              <a:t>en un solo mensaje remita </a:t>
            </a:r>
            <a:r>
              <a:rPr lang="es-CO" sz="3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la </a:t>
            </a:r>
            <a:r>
              <a:rPr lang="es-CO" sz="3200" dirty="0">
                <a:solidFill>
                  <a:prstClr val="black"/>
                </a:solidFill>
                <a:latin typeface="Cambria" panose="02040503050406030204" pitchFamily="18" charset="0"/>
              </a:rPr>
              <a:t>copia del carné estudiantil </a:t>
            </a:r>
            <a:r>
              <a:rPr lang="es-CO" sz="3200" dirty="0" smtClean="0">
                <a:solidFill>
                  <a:prstClr val="black"/>
                </a:solidFill>
                <a:latin typeface="Cambria" panose="02040503050406030204" pitchFamily="18" charset="0"/>
              </a:rPr>
              <a:t>vigente.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2738824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>
                <a:solidFill>
                  <a:prstClr val="black"/>
                </a:solidFill>
                <a:latin typeface="Cambria" panose="02040503050406030204" pitchFamily="18" charset="0"/>
              </a:rPr>
              <a:t>Favor dirigir todas las comunicaciones relativas </a:t>
            </a:r>
            <a:r>
              <a:rPr lang="es-ES" dirty="0" smtClean="0">
                <a:solidFill>
                  <a:prstClr val="black"/>
                </a:solidFill>
                <a:latin typeface="Cambria" panose="02040503050406030204" pitchFamily="18" charset="0"/>
              </a:rPr>
              <a:t>a las I Jornadas de Arbitraje Nacional e Internacional, </a:t>
            </a:r>
            <a:r>
              <a:rPr lang="es-ES" dirty="0">
                <a:solidFill>
                  <a:prstClr val="black"/>
                </a:solidFill>
                <a:latin typeface="Cambria" panose="02040503050406030204" pitchFamily="18" charset="0"/>
              </a:rPr>
              <a:t>al correo electrónico:</a:t>
            </a:r>
          </a:p>
          <a:p>
            <a:pPr>
              <a:buFontTx/>
              <a:buChar char="-"/>
            </a:pPr>
            <a:r>
              <a:rPr lang="es-CO" i="1" dirty="0" smtClean="0">
                <a:latin typeface="Cambria" panose="02040503050406030204" pitchFamily="18" charset="0"/>
                <a:hlinkClick r:id="rId2"/>
              </a:rPr>
              <a:t>dernegocios@uexternado.edu.co</a:t>
            </a:r>
            <a:endParaRPr lang="es-CO" i="1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s-CO" dirty="0" smtClean="0">
                <a:latin typeface="Cambria" panose="02040503050406030204" pitchFamily="18" charset="0"/>
              </a:rPr>
              <a:t>O al teléfono 3419900 ext. 1090 </a:t>
            </a:r>
            <a:endParaRPr lang="es-CO" dirty="0">
              <a:latin typeface="Cambria" panose="02040503050406030204" pitchFamily="18" charset="0"/>
            </a:endParaRPr>
          </a:p>
        </p:txBody>
      </p:sp>
      <p:sp>
        <p:nvSpPr>
          <p:cNvPr id="5" name="Título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s-E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rgbClr val="005C00"/>
                </a:solidFill>
                <a:latin typeface="Cambria"/>
                <a:ea typeface="+mj-ea"/>
                <a:cs typeface="Cambria"/>
              </a:defRPr>
            </a:lvl1pPr>
          </a:lstStyle>
          <a:p>
            <a:r>
              <a:rPr lang="es-CO" dirty="0"/>
              <a:t>Mayor información </a:t>
            </a:r>
          </a:p>
        </p:txBody>
      </p:sp>
    </p:spTree>
    <p:extLst>
      <p:ext uri="{BB962C8B-B14F-4D97-AF65-F5344CB8AC3E}">
        <p14:creationId xmlns:p14="http://schemas.microsoft.com/office/powerpoint/2010/main" val="19965906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714</Words>
  <Application>Microsoft Office PowerPoint</Application>
  <PresentationFormat>Panorámica</PresentationFormat>
  <Paragraphs>77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Wingdings</vt:lpstr>
      <vt:lpstr>Tema de Office</vt:lpstr>
      <vt:lpstr>Instructivo de pago</vt:lpstr>
      <vt:lpstr>¿Cuál es el valor a cancelar?</vt:lpstr>
      <vt:lpstr>Medios de pago </vt:lpstr>
      <vt:lpstr>Medio de pago:  Efectivo, tarjeta de crédito o débito </vt:lpstr>
      <vt:lpstr>Medio de pago:  Carta de compromiso </vt:lpstr>
      <vt:lpstr>Medio de pago:  Consignación bancaria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Mayor información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Departamento Derecho de los Negocios</dc:creator>
  <cp:lastModifiedBy>Departamento Derecho de los Negocios</cp:lastModifiedBy>
  <cp:revision>9</cp:revision>
  <dcterms:created xsi:type="dcterms:W3CDTF">2016-05-26T16:19:53Z</dcterms:created>
  <dcterms:modified xsi:type="dcterms:W3CDTF">2016-08-01T15:20:10Z</dcterms:modified>
</cp:coreProperties>
</file>